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Montserrat ExtraLight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ExtraLigh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ExtraLigh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Extra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ExtraLight-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46e93864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46e93864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f9262ee2f_0_26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f9262ee2f_0_26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47aa4a2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47aa4a2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f9262ee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f9262ee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f9262ee2f_0_26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f9262ee2f_0_26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f9262ee2f_0_26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f9262ee2f_0_26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f9262ee2f_0_26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f9262ee2f_0_26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f9262ee2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f9262ee2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f9262ee2f_0_26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f9262ee2f_0_26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jasmey/cotiviti_webap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SUMMARIZATION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 Meyer, Northwestern University BA and BM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1725750" y="2642100"/>
            <a:ext cx="56925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A N D   S A V I N G   H E A L T H C A R E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823323" y="3177750"/>
            <a:ext cx="77286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AT-HOME DIAGNOSIS:</a:t>
            </a:r>
            <a:endParaRPr sz="2800"/>
          </a:p>
        </p:txBody>
      </p:sp>
      <p:sp>
        <p:nvSpPr>
          <p:cNvPr id="238" name="Google Shape;238;p45"/>
          <p:cNvSpPr txBox="1"/>
          <p:nvPr>
            <p:ph idx="1" type="subTitle"/>
          </p:nvPr>
        </p:nvSpPr>
        <p:spPr>
          <a:xfrm>
            <a:off x="823324" y="3720650"/>
            <a:ext cx="6639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in the wake of COVID-19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/>
          <p:nvPr>
            <p:ph idx="4" type="title"/>
          </p:nvPr>
        </p:nvSpPr>
        <p:spPr>
          <a:xfrm>
            <a:off x="938500" y="445025"/>
            <a:ext cx="6958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RISE OF TECHNOLOGY-SUPPORTED “SELF-DIAGNOSIS”</a:t>
            </a:r>
            <a:endParaRPr/>
          </a:p>
        </p:txBody>
      </p:sp>
      <p:cxnSp>
        <p:nvCxnSpPr>
          <p:cNvPr id="244" name="Google Shape;24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5" name="Google Shape;245;p4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</a:t>
            </a:r>
            <a:endParaRPr/>
          </a:p>
        </p:txBody>
      </p:sp>
      <p:sp>
        <p:nvSpPr>
          <p:cNvPr id="246" name="Google Shape;246;p46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Misinformation quickly spread, incorrect perceptions of mental health</a:t>
            </a:r>
            <a:endParaRPr/>
          </a:p>
        </p:txBody>
      </p:sp>
      <p:sp>
        <p:nvSpPr>
          <p:cNvPr id="247" name="Google Shape;247;p46"/>
          <p:cNvSpPr txBox="1"/>
          <p:nvPr>
            <p:ph idx="2" type="title"/>
          </p:nvPr>
        </p:nvSpPr>
        <p:spPr>
          <a:xfrm>
            <a:off x="5787199" y="2776525"/>
            <a:ext cx="25497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ENGINES</a:t>
            </a:r>
            <a:endParaRPr/>
          </a:p>
        </p:txBody>
      </p:sp>
      <p:sp>
        <p:nvSpPr>
          <p:cNvPr id="248" name="Google Shape;248;p46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results provide hints, users assume the worst sans expertise</a:t>
            </a:r>
            <a:endParaRPr/>
          </a:p>
        </p:txBody>
      </p:sp>
      <p:sp>
        <p:nvSpPr>
          <p:cNvPr id="249" name="Google Shape;249;p46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CHAT-GPT</a:t>
            </a:r>
            <a:endParaRPr/>
          </a:p>
        </p:txBody>
      </p:sp>
      <p:sp>
        <p:nvSpPr>
          <p:cNvPr id="250" name="Google Shape;250;p46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Casual medical inquiries in a parasocial relationship</a:t>
            </a:r>
            <a:endParaRPr/>
          </a:p>
        </p:txBody>
      </p:sp>
      <p:cxnSp>
        <p:nvCxnSpPr>
          <p:cNvPr id="251" name="Google Shape;25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52" name="Google Shape;25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53" name="Google Shape;25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4" name="Google Shape;25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46"/>
          <p:cNvGrpSpPr/>
          <p:nvPr/>
        </p:nvGrpSpPr>
        <p:grpSpPr>
          <a:xfrm>
            <a:off x="1891938" y="2053822"/>
            <a:ext cx="380012" cy="351274"/>
            <a:chOff x="7384751" y="4147984"/>
            <a:chExt cx="380012" cy="351274"/>
          </a:xfrm>
        </p:grpSpPr>
        <p:sp>
          <p:nvSpPr>
            <p:cNvPr id="258" name="Google Shape;258;p46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6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6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46"/>
          <p:cNvGrpSpPr/>
          <p:nvPr/>
        </p:nvGrpSpPr>
        <p:grpSpPr>
          <a:xfrm>
            <a:off x="4468207" y="2049665"/>
            <a:ext cx="207582" cy="359594"/>
            <a:chOff x="2656082" y="2287427"/>
            <a:chExt cx="207582" cy="359594"/>
          </a:xfrm>
        </p:grpSpPr>
        <p:sp>
          <p:nvSpPr>
            <p:cNvPr id="264" name="Google Shape;264;p46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6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6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46"/>
          <p:cNvGrpSpPr/>
          <p:nvPr/>
        </p:nvGrpSpPr>
        <p:grpSpPr>
          <a:xfrm>
            <a:off x="6872040" y="2047904"/>
            <a:ext cx="380393" cy="363118"/>
            <a:chOff x="4126815" y="2760704"/>
            <a:chExt cx="380393" cy="363118"/>
          </a:xfrm>
        </p:grpSpPr>
        <p:sp>
          <p:nvSpPr>
            <p:cNvPr id="269" name="Google Shape;269;p46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6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6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6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ctrTitle"/>
          </p:nvPr>
        </p:nvSpPr>
        <p:spPr>
          <a:xfrm>
            <a:off x="893550" y="1369075"/>
            <a:ext cx="73569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</a:t>
            </a:r>
            <a:endParaRPr/>
          </a:p>
        </p:txBody>
      </p:sp>
      <p:sp>
        <p:nvSpPr>
          <p:cNvPr id="278" name="Google Shape;278;p4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investments and strategies</a:t>
            </a:r>
            <a:endParaRPr/>
          </a:p>
        </p:txBody>
      </p:sp>
      <p:cxnSp>
        <p:nvCxnSpPr>
          <p:cNvPr id="279" name="Google Shape;279;p47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929625" y="454675"/>
            <a:ext cx="5409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Dangers of AI-Augmented Summarization/Access to Data</a:t>
            </a:r>
            <a:endParaRPr/>
          </a:p>
        </p:txBody>
      </p:sp>
      <p:cxnSp>
        <p:nvCxnSpPr>
          <p:cNvPr id="285" name="Google Shape;285;p48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8"/>
          <p:cNvSpPr txBox="1"/>
          <p:nvPr>
            <p:ph idx="4294967295" type="title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Now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87" name="Google Shape;287;p48"/>
          <p:cNvSpPr txBox="1"/>
          <p:nvPr>
            <p:ph idx="4294967295" type="subTitle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AI in medicine in infancy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88" name="Google Shape;288;p48"/>
          <p:cNvSpPr txBox="1"/>
          <p:nvPr>
            <p:ph idx="4294967295" type="title"/>
          </p:nvPr>
        </p:nvSpPr>
        <p:spPr>
          <a:xfrm>
            <a:off x="3739836" y="331303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Later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89" name="Google Shape;289;p48"/>
          <p:cNvSpPr txBox="1"/>
          <p:nvPr>
            <p:ph idx="4294967295" type="subTitle"/>
          </p:nvPr>
        </p:nvSpPr>
        <p:spPr>
          <a:xfrm>
            <a:off x="3640526" y="1836250"/>
            <a:ext cx="17259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AI is omnipresent in medical tech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90" name="Google Shape;290;p48"/>
          <p:cNvSpPr txBox="1"/>
          <p:nvPr>
            <p:ph idx="4294967295" type="subTitle"/>
          </p:nvPr>
        </p:nvSpPr>
        <p:spPr>
          <a:xfrm>
            <a:off x="6600614" y="3272609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Data theft and cyber crime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91" name="Google Shape;291;p48"/>
          <p:cNvSpPr txBox="1"/>
          <p:nvPr>
            <p:ph idx="4294967295" type="title"/>
          </p:nvPr>
        </p:nvSpPr>
        <p:spPr>
          <a:xfrm>
            <a:off x="6600636" y="2097707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After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92" name="Google Shape;292;p48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8"/>
          <p:cNvSpPr/>
          <p:nvPr/>
        </p:nvSpPr>
        <p:spPr>
          <a:xfrm>
            <a:off x="43947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8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565475" y="1261700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Legislative Involvement</a:t>
            </a:r>
            <a:endParaRPr/>
          </a:p>
        </p:txBody>
      </p:sp>
      <p:sp>
        <p:nvSpPr>
          <p:cNvPr id="301" name="Google Shape;301;p49"/>
          <p:cNvSpPr txBox="1"/>
          <p:nvPr>
            <p:ph idx="1" type="body"/>
          </p:nvPr>
        </p:nvSpPr>
        <p:spPr>
          <a:xfrm>
            <a:off x="565475" y="2558450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Universalize </a:t>
            </a:r>
            <a:r>
              <a:rPr lang="en"/>
              <a:t>Cotiviti</a:t>
            </a:r>
            <a:r>
              <a:rPr lang="en"/>
              <a:t> healthcare technologies, maximize user base, quality of life, &amp; profit</a:t>
            </a:r>
            <a:endParaRPr/>
          </a:p>
        </p:txBody>
      </p:sp>
      <p:cxnSp>
        <p:nvCxnSpPr>
          <p:cNvPr id="302" name="Google Shape;302;p49"/>
          <p:cNvCxnSpPr/>
          <p:nvPr/>
        </p:nvCxnSpPr>
        <p:spPr>
          <a:xfrm>
            <a:off x="3729025" y="1441477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03" name="Google Shape;303;p49"/>
          <p:cNvPicPr preferRelativeResize="0"/>
          <p:nvPr/>
        </p:nvPicPr>
        <p:blipFill rotWithShape="1">
          <a:blip r:embed="rId3">
            <a:alphaModFix/>
          </a:blip>
          <a:srcRect b="0" l="26394" r="26389" t="0"/>
          <a:stretch/>
        </p:blipFill>
        <p:spPr>
          <a:xfrm>
            <a:off x="4055175" y="-79700"/>
            <a:ext cx="4714800" cy="56169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304" name="Google Shape;304;p49"/>
          <p:cNvSpPr txBox="1"/>
          <p:nvPr/>
        </p:nvSpPr>
        <p:spPr>
          <a:xfrm>
            <a:off x="5896000" y="4665475"/>
            <a:ext cx="3107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photo credit: Los Angeles Times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938500" y="445025"/>
            <a:ext cx="3195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RE-BOOM?</a:t>
            </a:r>
            <a:endParaRPr/>
          </a:p>
        </p:txBody>
      </p:sp>
      <p:cxnSp>
        <p:nvCxnSpPr>
          <p:cNvPr id="310" name="Google Shape;310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1" name="Google Shape;311;p50"/>
          <p:cNvSpPr txBox="1"/>
          <p:nvPr>
            <p:ph idx="4294967295" type="body"/>
          </p:nvPr>
        </p:nvSpPr>
        <p:spPr>
          <a:xfrm>
            <a:off x="2493750" y="4065250"/>
            <a:ext cx="41565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Already overtaxed and understaffed medical providers vs. the population’s rising average age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2" name="Google Shape;312;p50"/>
          <p:cNvSpPr txBox="1"/>
          <p:nvPr>
            <p:ph idx="4294967295" type="body"/>
          </p:nvPr>
        </p:nvSpPr>
        <p:spPr>
          <a:xfrm>
            <a:off x="3620102" y="1105500"/>
            <a:ext cx="970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Avg. Age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3" name="Google Shape;313;p50"/>
          <p:cNvSpPr/>
          <p:nvPr/>
        </p:nvSpPr>
        <p:spPr>
          <a:xfrm>
            <a:off x="3451791" y="1214100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0"/>
          <p:cNvSpPr txBox="1"/>
          <p:nvPr>
            <p:ph idx="4294967295" type="body"/>
          </p:nvPr>
        </p:nvSpPr>
        <p:spPr>
          <a:xfrm>
            <a:off x="4758838" y="1105500"/>
            <a:ext cx="19428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Medical Workforce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5" name="Google Shape;315;p50"/>
          <p:cNvSpPr/>
          <p:nvPr/>
        </p:nvSpPr>
        <p:spPr>
          <a:xfrm>
            <a:off x="4590516" y="1214100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50" title="Gráfico"/>
          <p:cNvPicPr preferRelativeResize="0"/>
          <p:nvPr/>
        </p:nvPicPr>
        <p:blipFill rotWithShape="1">
          <a:blip r:embed="rId3">
            <a:alphaModFix/>
          </a:blip>
          <a:srcRect b="10257" l="6976" r="0" t="0"/>
          <a:stretch/>
        </p:blipFill>
        <p:spPr>
          <a:xfrm>
            <a:off x="2493750" y="1490988"/>
            <a:ext cx="4156501" cy="22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idx="1" type="subTitle"/>
          </p:nvPr>
        </p:nvSpPr>
        <p:spPr>
          <a:xfrm>
            <a:off x="938500" y="1769575"/>
            <a:ext cx="3576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security and hardware modernization/standardization will pay off in the future, but what will help the PRESENT?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LLMs and AI are already revolutionizing patient care on-site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what about off-site?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Alleviating the labor shortage, improving quality of care, and making healthcare less costly</a:t>
            </a:r>
            <a:endParaRPr/>
          </a:p>
        </p:txBody>
      </p:sp>
      <p:sp>
        <p:nvSpPr>
          <p:cNvPr id="323" name="Google Shape;323;p5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 VS SHORT TERM RESULTS</a:t>
            </a:r>
            <a:endParaRPr/>
          </a:p>
        </p:txBody>
      </p:sp>
      <p:cxnSp>
        <p:nvCxnSpPr>
          <p:cNvPr id="324" name="Google Shape;324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AI-powered virtual assistant designed to make sophisticated record-keeping and analysis easy and keep provider workloads down</a:t>
            </a:r>
            <a:endParaRPr sz="1700"/>
          </a:p>
        </p:txBody>
      </p:sp>
      <p:sp>
        <p:nvSpPr>
          <p:cNvPr id="330" name="Google Shape;330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PROOF OF CONCEPT</a:t>
            </a:r>
            <a:endParaRPr/>
          </a:p>
        </p:txBody>
      </p:sp>
      <p:cxnSp>
        <p:nvCxnSpPr>
          <p:cNvPr id="331" name="Google Shape;331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332" name="Google Shape;332;p52"/>
          <p:cNvGrpSpPr/>
          <p:nvPr/>
        </p:nvGrpSpPr>
        <p:grpSpPr>
          <a:xfrm>
            <a:off x="1092354" y="1558185"/>
            <a:ext cx="3576272" cy="2727969"/>
            <a:chOff x="238125" y="1973675"/>
            <a:chExt cx="2558775" cy="1951825"/>
          </a:xfrm>
        </p:grpSpPr>
        <p:sp>
          <p:nvSpPr>
            <p:cNvPr id="333" name="Google Shape;333;p52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2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2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9" name="Google Shape;339;p52"/>
          <p:cNvPicPr preferRelativeResize="0"/>
          <p:nvPr/>
        </p:nvPicPr>
        <p:blipFill rotWithShape="1">
          <a:blip r:embed="rId4">
            <a:alphaModFix/>
          </a:blip>
          <a:srcRect b="0" l="2570" r="2570" t="0"/>
          <a:stretch/>
        </p:blipFill>
        <p:spPr>
          <a:xfrm>
            <a:off x="1240662" y="1701650"/>
            <a:ext cx="3279826" cy="19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—Derick S., Respiratory Therapist, Nevada</a:t>
            </a:r>
            <a:endParaRPr/>
          </a:p>
        </p:txBody>
      </p:sp>
      <p:sp>
        <p:nvSpPr>
          <p:cNvPr id="345" name="Google Shape;345;p53"/>
          <p:cNvSpPr txBox="1"/>
          <p:nvPr>
            <p:ph type="ctrTitle"/>
          </p:nvPr>
        </p:nvSpPr>
        <p:spPr>
          <a:xfrm>
            <a:off x="1850525" y="681675"/>
            <a:ext cx="54429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primary concern for [medical provider] burnout is not being able to emotionally take care of each patient individually or uniquely."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51" name="Google Shape;351;p54"/>
          <p:cNvSpPr txBox="1"/>
          <p:nvPr>
            <p:ph idx="1" type="subTitle"/>
          </p:nvPr>
        </p:nvSpPr>
        <p:spPr>
          <a:xfrm>
            <a:off x="894900" y="1927438"/>
            <a:ext cx="42009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jasminemeyer2025@u.northwestern.edu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+1 908-635-9882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https://github.com/jasmey/cotiviti_webapp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" name="Google Shape;352;p54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53" name="Google Shape;353;p54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3208488" y="2615575"/>
            <a:ext cx="272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</a:t>
            </a:r>
            <a:endParaRPr/>
          </a:p>
        </p:txBody>
      </p:sp>
      <p:sp>
        <p:nvSpPr>
          <p:cNvPr id="168" name="Google Shape;168;p37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areas for resource investment</a:t>
            </a:r>
            <a:endParaRPr/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70" name="Google Shape;170;p37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app with key technologies</a:t>
            </a:r>
            <a:endParaRPr/>
          </a:p>
        </p:txBody>
      </p:sp>
      <p:sp>
        <p:nvSpPr>
          <p:cNvPr id="171" name="Google Shape;171;p37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172" name="Google Shape;172;p37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Past, present, future</a:t>
            </a:r>
            <a:r>
              <a:rPr lang="en"/>
              <a:t>, and opportunities therein</a:t>
            </a:r>
            <a:endParaRPr/>
          </a:p>
        </p:txBody>
      </p:sp>
      <p:sp>
        <p:nvSpPr>
          <p:cNvPr id="173" name="Google Shape;173;p3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" name="Google Shape;174;p3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6" name="Google Shape;176;p37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7" name="Google Shape;177;p37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183" name="Google Shape;183;p38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Summarization and AI: what’s the deal?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189" name="Google Shape;189;p3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0" name="Google Shape;190;p39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Contemporary patterns in summarization tools</a:t>
            </a:r>
            <a:endParaRPr/>
          </a:p>
        </p:txBody>
      </p:sp>
      <p:cxnSp>
        <p:nvCxnSpPr>
          <p:cNvPr id="191" name="Google Shape;191;p39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 FOR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AI AGE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7" name="Google Shape;197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foci: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Medical academia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Importance of immediacy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LLMs for casual medical inquiries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/>
              <a:t>** The importance of other trends should not be understated, but reviewed with appropriate attention at another time.</a:t>
            </a:r>
            <a:endParaRPr sz="1100"/>
          </a:p>
        </p:txBody>
      </p:sp>
      <p:cxnSp>
        <p:nvCxnSpPr>
          <p:cNvPr id="198" name="Google Shape;198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 AND EDUCATION</a:t>
            </a:r>
            <a:endParaRPr/>
          </a:p>
        </p:txBody>
      </p:sp>
      <p:cxnSp>
        <p:nvCxnSpPr>
          <p:cNvPr id="204" name="Google Shape;204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5" name="Google Shape;205;p41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sp>
        <p:nvSpPr>
          <p:cNvPr id="206" name="Google Shape;206;p41"/>
          <p:cNvSpPr txBox="1"/>
          <p:nvPr>
            <p:ph idx="1" type="subTitle"/>
          </p:nvPr>
        </p:nvSpPr>
        <p:spPr>
          <a:xfrm>
            <a:off x="1867300" y="3156625"/>
            <a:ext cx="2530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Stigma from educators/administration, widespread and unregulated use from students</a:t>
            </a:r>
            <a:endParaRPr/>
          </a:p>
        </p:txBody>
      </p:sp>
      <p:sp>
        <p:nvSpPr>
          <p:cNvPr id="207" name="Google Shape;207;p41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FUTURE?</a:t>
            </a:r>
            <a:endParaRPr/>
          </a:p>
        </p:txBody>
      </p:sp>
      <p:sp>
        <p:nvSpPr>
          <p:cNvPr id="208" name="Google Shape;208;p41"/>
          <p:cNvSpPr txBox="1"/>
          <p:nvPr>
            <p:ph idx="3" type="subTitle"/>
          </p:nvPr>
        </p:nvSpPr>
        <p:spPr>
          <a:xfrm>
            <a:off x="4816563" y="315662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Embracing and standardizing their use can lead to clear benefits for healthcare as a whole</a:t>
            </a:r>
            <a:endParaRPr/>
          </a:p>
        </p:txBody>
      </p:sp>
      <p:cxnSp>
        <p:nvCxnSpPr>
          <p:cNvPr id="209" name="Google Shape;209;p41"/>
          <p:cNvCxnSpPr/>
          <p:nvPr/>
        </p:nvCxnSpPr>
        <p:spPr>
          <a:xfrm>
            <a:off x="2996488" y="30840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10" name="Google Shape;210;p41"/>
          <p:cNvCxnSpPr/>
          <p:nvPr/>
        </p:nvCxnSpPr>
        <p:spPr>
          <a:xfrm>
            <a:off x="5875713" y="30840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1633">
              <a:alpha val="222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" name="Google Shape;216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7" name="Google Shape;217;p42"/>
          <p:cNvSpPr txBox="1"/>
          <p:nvPr>
            <p:ph type="title"/>
          </p:nvPr>
        </p:nvSpPr>
        <p:spPr>
          <a:xfrm>
            <a:off x="929475" y="436175"/>
            <a:ext cx="31428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AMBIENT CLINICAL TECHNOLOGY: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biggest current trend in medical innovation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image source: Healthcare IT News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HIMSS 2024 Conference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Microsoft’s Nuance Communications, Abridge and Suki, among many pursuers</a:t>
            </a:r>
            <a:endParaRPr/>
          </a:p>
        </p:txBody>
      </p:sp>
      <p:cxnSp>
        <p:nvCxnSpPr>
          <p:cNvPr id="224" name="Google Shape;224;p43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25" name="Google Shape;225;p43"/>
          <p:cNvPicPr preferRelativeResize="0"/>
          <p:nvPr/>
        </p:nvPicPr>
        <p:blipFill rotWithShape="1">
          <a:blip r:embed="rId3">
            <a:alphaModFix/>
          </a:blip>
          <a:srcRect b="0" l="27965" r="27965" t="0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/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 billion</a:t>
            </a:r>
            <a:endParaRPr/>
          </a:p>
        </p:txBody>
      </p:sp>
      <p:sp>
        <p:nvSpPr>
          <p:cNvPr id="231" name="Google Shape;231;p44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estimated in annual savings</a:t>
            </a:r>
            <a:endParaRPr/>
          </a:p>
        </p:txBody>
      </p:sp>
      <p:cxnSp>
        <p:nvCxnSpPr>
          <p:cNvPr id="232" name="Google Shape;232;p44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